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2"/>
  </p:sldMasterIdLst>
  <p:notesMasterIdLst>
    <p:notesMasterId r:id="rId16"/>
  </p:notesMasterIdLst>
  <p:handoutMasterIdLst>
    <p:handoutMasterId r:id="rId17"/>
  </p:handoutMasterIdLst>
  <p:sldIdLst>
    <p:sldId id="256" r:id="rId3"/>
    <p:sldId id="280" r:id="rId4"/>
    <p:sldId id="285" r:id="rId5"/>
    <p:sldId id="286" r:id="rId6"/>
    <p:sldId id="288" r:id="rId7"/>
    <p:sldId id="289" r:id="rId8"/>
    <p:sldId id="290" r:id="rId9"/>
    <p:sldId id="291" r:id="rId10"/>
    <p:sldId id="283" r:id="rId11"/>
    <p:sldId id="287" r:id="rId12"/>
    <p:sldId id="281" r:id="rId13"/>
    <p:sldId id="284" r:id="rId14"/>
    <p:sldId id="279" r:id="rId15"/>
  </p:sldIdLst>
  <p:sldSz cx="9144000" cy="6858000" type="screen4x3"/>
  <p:notesSz cx="6858000" cy="9144000"/>
  <p:embeddedFontLst>
    <p:embeddedFont>
      <p:font typeface="Segoe UI" pitchFamily="34" charset="0"/>
      <p:regular r:id="rId18"/>
      <p:bold r:id="rId19"/>
      <p:italic r:id="rId20"/>
      <p:boldItalic r:id="rId21"/>
    </p:embeddedFont>
    <p:embeddedFont>
      <p:font typeface="Calibri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50" autoAdjust="0"/>
  </p:normalViewPr>
  <p:slideViewPr>
    <p:cSldViewPr>
      <p:cViewPr varScale="1">
        <p:scale>
          <a:sx n="73" d="100"/>
          <a:sy n="73" d="100"/>
        </p:scale>
        <p:origin x="-1308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62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1" d="100"/>
          <a:sy n="101" d="100"/>
        </p:scale>
        <p:origin x="-2532" y="-10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88B8DF-24AD-4F40-BBFC-89725AEAF415}" type="datetimeFigureOut">
              <a:rPr lang="en-US" smtClean="0"/>
              <a:pPr/>
              <a:t>7/3/2014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352DE-026B-4B56-8316-D39959E3BD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70897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9D4B4-0EC2-42AE-ABEC-26842DCC58CF}" type="datetimeFigureOut">
              <a:rPr lang="en-US" smtClean="0"/>
              <a:pPr/>
              <a:t>7/3/2014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105E4-9E70-4B8C-B294-1B0219D999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09509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0"/>
            <a:ext cx="7772400" cy="1470025"/>
          </a:xfrm>
        </p:spPr>
        <p:txBody>
          <a:bodyPr anchor="b" anchorCtr="0"/>
          <a:lstStyle>
            <a:lvl1pPr>
              <a:defRPr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9600" y="1328400"/>
            <a:ext cx="64008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6541800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7200" y="6541800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47800"/>
            <a:ext cx="5111750" cy="46783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752600"/>
            <a:ext cx="3008313" cy="4373563"/>
          </a:xfrm>
        </p:spPr>
        <p:txBody>
          <a:bodyPr/>
          <a:lstStyle>
            <a:lvl1pPr marL="0" indent="0">
              <a:lnSpc>
                <a:spcPts val="1600"/>
              </a:lnSpc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428400"/>
            <a:ext cx="8229600" cy="639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1200" y="914400"/>
            <a:ext cx="81534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41800"/>
            <a:ext cx="2895600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541800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6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 cstate="print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5200" y="5181600"/>
            <a:ext cx="3962400" cy="338138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381000"/>
            <a:ext cx="9144000" cy="4724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05200" y="5486400"/>
            <a:ext cx="3962400" cy="804862"/>
          </a:xfrm>
        </p:spPr>
        <p:txBody>
          <a:bodyPr>
            <a:normAutofit/>
          </a:bodyPr>
          <a:lstStyle>
            <a:lvl1pPr marL="0" indent="0">
              <a:lnSpc>
                <a:spcPts val="14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6541800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7200" y="6541800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Pr>
        <a:blipFill dpi="0" rotWithShape="1">
          <a:blip r:embed="rId2" cstate="print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48600" y="274638"/>
            <a:ext cx="1219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7162800" cy="6278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28400"/>
            <a:ext cx="8229600" cy="639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52600"/>
            <a:ext cx="8229600" cy="4373563"/>
          </a:xfrm>
        </p:spPr>
        <p:txBody>
          <a:bodyPr/>
          <a:lstStyle>
            <a:lvl1pPr marL="0" indent="0">
              <a:lnSpc>
                <a:spcPts val="2600"/>
              </a:lnSpc>
              <a:buFontTx/>
              <a:buNone/>
              <a:defRPr sz="2800" b="1"/>
            </a:lvl1pPr>
            <a:lvl2pPr marL="684213" indent="-227013">
              <a:lnSpc>
                <a:spcPts val="2600"/>
              </a:lnSpc>
              <a:defRPr sz="2400"/>
            </a:lvl2pPr>
            <a:lvl3pPr marL="1087438" indent="-173038">
              <a:lnSpc>
                <a:spcPts val="2600"/>
              </a:lnSpc>
              <a:defRPr sz="2000"/>
            </a:lvl3pPr>
            <a:lvl4pPr marL="1541463" indent="-169863">
              <a:lnSpc>
                <a:spcPts val="2600"/>
              </a:lnSpc>
              <a:defRPr sz="1600"/>
            </a:lvl4pPr>
            <a:lvl5pPr marL="2001838" indent="-173038">
              <a:lnSpc>
                <a:spcPts val="2600"/>
              </a:lnSpc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5507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550750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1200" y="914400"/>
            <a:ext cx="81534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1981200" y="16764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24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9600" y="428400"/>
            <a:ext cx="8229600" cy="639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1200" y="914400"/>
            <a:ext cx="81534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871787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3716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6541800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7200" y="6541800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52600"/>
            <a:ext cx="4038600" cy="4373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4038600" cy="4373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6541800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7200" y="6541800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09600" y="428400"/>
            <a:ext cx="8229600" cy="639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1200" y="914400"/>
            <a:ext cx="81534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52601"/>
            <a:ext cx="23622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2971800" y="1752601"/>
            <a:ext cx="57150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9600" y="428400"/>
            <a:ext cx="8229600" cy="639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1200" y="914400"/>
            <a:ext cx="81534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3352800"/>
            <a:ext cx="23622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5"/>
          </p:nvPr>
        </p:nvSpPr>
        <p:spPr>
          <a:xfrm>
            <a:off x="2971800" y="3352800"/>
            <a:ext cx="57150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9600" y="428400"/>
            <a:ext cx="8229600" cy="639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1200" y="914400"/>
            <a:ext cx="81534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457200" y="35814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3238500" y="35814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019800" y="35814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3" name="Straight Connector 12"/>
          <p:cNvCxnSpPr>
            <a:endCxn id="9" idx="3"/>
          </p:cNvCxnSpPr>
          <p:nvPr userDrawn="1"/>
        </p:nvCxnSpPr>
        <p:spPr>
          <a:xfrm rot="5400000">
            <a:off x="1650603" y="3303191"/>
            <a:ext cx="3100388" cy="794"/>
          </a:xfrm>
          <a:prstGeom prst="line">
            <a:avLst/>
          </a:prstGeom>
          <a:ln w="25400">
            <a:solidFill>
              <a:schemeClr val="accent4">
                <a:lumMod val="7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963591" y="3809602"/>
            <a:ext cx="4114007" cy="1588"/>
          </a:xfrm>
          <a:prstGeom prst="line">
            <a:avLst/>
          </a:prstGeom>
          <a:ln w="25400">
            <a:solidFill>
              <a:schemeClr val="accent4">
                <a:lumMod val="7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457200" y="1752600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3238500" y="1752600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6019800" y="1752600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4040188" cy="304801"/>
          </a:xfrm>
          <a:solidFill>
            <a:schemeClr val="accent5">
              <a:lumMod val="20000"/>
              <a:lumOff val="80000"/>
              <a:alpha val="39000"/>
            </a:schemeClr>
          </a:solidFill>
        </p:spPr>
        <p:txBody>
          <a:bodyPr tIns="32004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057400"/>
            <a:ext cx="4040188" cy="4068763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057400"/>
            <a:ext cx="4041775" cy="406876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6541800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7200" y="6541800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2"/>
          </p:nvPr>
        </p:nvSpPr>
        <p:spPr>
          <a:xfrm>
            <a:off x="4648200" y="1752601"/>
            <a:ext cx="4040188" cy="304801"/>
          </a:xfrm>
          <a:solidFill>
            <a:schemeClr val="accent5">
              <a:lumMod val="20000"/>
              <a:lumOff val="80000"/>
              <a:alpha val="39000"/>
            </a:schemeClr>
          </a:solidFill>
        </p:spPr>
        <p:txBody>
          <a:bodyPr tIns="32004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609600" y="428400"/>
            <a:ext cx="8229600" cy="639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1200" y="914400"/>
            <a:ext cx="81534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9600" y="428400"/>
            <a:ext cx="8229600" cy="639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31200" y="914400"/>
            <a:ext cx="81534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6541800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7200" y="6541800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4000" y="457200"/>
            <a:ext cx="8229600" cy="6397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41800"/>
            <a:ext cx="2895600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541800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6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61" r:id="rId6"/>
    <p:sldLayoutId id="214748366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sldNum="0" hdr="0" ftr="0" dt="0"/>
  <p:txStyles>
    <p:titleStyle>
      <a:lvl1pPr algn="l" defTabSz="914400" rtl="1" eaLnBrk="1" latinLnBrk="0" hangingPunct="1">
        <a:spcBef>
          <a:spcPct val="0"/>
        </a:spcBef>
        <a:buNone/>
        <a:defRPr sz="3600" b="1" kern="1200" baseline="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r" defTabSz="914400" rtl="1" eaLnBrk="1" latinLnBrk="0" hangingPunct="1">
        <a:lnSpc>
          <a:spcPct val="100000"/>
        </a:lnSpc>
        <a:spcBef>
          <a:spcPct val="20000"/>
        </a:spcBef>
        <a:buClr>
          <a:schemeClr val="tx2">
            <a:lumMod val="75000"/>
          </a:schemeClr>
        </a:buClr>
        <a:buSzPct val="70000"/>
        <a:buFont typeface="Arial" pitchFamily="34" charset="0"/>
        <a:buNone/>
        <a:defRPr sz="32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lnSpc>
          <a:spcPct val="100000"/>
        </a:lnSpc>
        <a:spcBef>
          <a:spcPct val="20000"/>
        </a:spcBef>
        <a:buClr>
          <a:schemeClr val="tx2">
            <a:lumMod val="75000"/>
          </a:schemeClr>
        </a:buClr>
        <a:buSzPct val="70000"/>
        <a:buFont typeface="Arial" pitchFamily="34" charset="0"/>
        <a:buChar char="•"/>
        <a:defRPr sz="28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00000"/>
        </a:lnSpc>
        <a:spcBef>
          <a:spcPct val="20000"/>
        </a:spcBef>
        <a:buClr>
          <a:schemeClr val="tx2">
            <a:lumMod val="75000"/>
          </a:schemeClr>
        </a:buClr>
        <a:buSzPct val="70000"/>
        <a:buFont typeface="Arial" pitchFamily="34" charset="0"/>
        <a:buChar char="•"/>
        <a:defRPr sz="24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00000"/>
        </a:lnSpc>
        <a:spcBef>
          <a:spcPct val="20000"/>
        </a:spcBef>
        <a:buClr>
          <a:schemeClr val="tx2">
            <a:lumMod val="75000"/>
          </a:schemeClr>
        </a:buClr>
        <a:buSzPct val="70000"/>
        <a:buFont typeface="Arial" pitchFamily="34" charset="0"/>
        <a:buChar char="•"/>
        <a:defRPr sz="20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00000"/>
        </a:lnSpc>
        <a:spcBef>
          <a:spcPct val="20000"/>
        </a:spcBef>
        <a:buClr>
          <a:schemeClr val="tx2">
            <a:lumMod val="75000"/>
          </a:schemeClr>
        </a:buClr>
        <a:buSzPct val="70000"/>
        <a:buFont typeface="Arial" pitchFamily="34" charset="0"/>
        <a:buChar char="•"/>
        <a:defRPr sz="20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Raven - Android </a:t>
            </a:r>
            <a:r>
              <a:rPr lang="en-US" dirty="0" smtClean="0"/>
              <a:t>SMS Translator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Vladimir </a:t>
            </a:r>
            <a:r>
              <a:rPr lang="en-US" dirty="0" err="1" smtClean="0"/>
              <a:t>Novikov</a:t>
            </a:r>
            <a:r>
              <a:rPr lang="en-US" dirty="0" smtClean="0"/>
              <a:t>	312669112</a:t>
            </a:r>
            <a:endParaRPr lang="he-IL" dirty="0" smtClean="0"/>
          </a:p>
          <a:p>
            <a:r>
              <a:rPr lang="en-US" dirty="0" err="1" smtClean="0"/>
              <a:t>Eran</a:t>
            </a:r>
            <a:r>
              <a:rPr lang="en-US" dirty="0" smtClean="0"/>
              <a:t> </a:t>
            </a:r>
            <a:r>
              <a:rPr lang="en-US" dirty="0" err="1" smtClean="0"/>
              <a:t>Naor</a:t>
            </a:r>
            <a:r>
              <a:rPr lang="en-US" dirty="0" smtClean="0"/>
              <a:t>	300511987</a:t>
            </a:r>
          </a:p>
        </p:txBody>
      </p:sp>
      <p:pic>
        <p:nvPicPr>
          <p:cNvPr id="1026" name="Picture 2" descr="http://www.vpnaccounts.com/blog/wp-content/uploads/2013/11/ANDROI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148064" y="1988840"/>
            <a:ext cx="4572000" cy="4562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:\Users\User\Desktop\Raven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9552" y="2348880"/>
            <a:ext cx="3384376" cy="414908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1196752"/>
            <a:ext cx="8229600" cy="4373563"/>
          </a:xfrm>
        </p:spPr>
        <p:txBody>
          <a:bodyPr/>
          <a:lstStyle/>
          <a:p>
            <a:pPr algn="l" rtl="0">
              <a:buFont typeface="Arial" pitchFamily="34" charset="0"/>
              <a:buChar char="•"/>
            </a:pPr>
            <a:r>
              <a:rPr lang="en-US" dirty="0" smtClean="0"/>
              <a:t> Contact list update as a service tested manually with updating a contact and confirming that update has </a:t>
            </a:r>
            <a:r>
              <a:rPr lang="en-US" dirty="0" smtClean="0"/>
              <a:t>oc</a:t>
            </a:r>
            <a:r>
              <a:rPr lang="en-US" dirty="0" smtClean="0"/>
              <a:t>curred.</a:t>
            </a:r>
          </a:p>
          <a:p>
            <a:pPr algn="l" rtl="0">
              <a:buFont typeface="Arial" pitchFamily="34" charset="0"/>
              <a:buChar char="•"/>
            </a:pPr>
            <a:r>
              <a:rPr lang="en-US" dirty="0" smtClean="0"/>
              <a:t> </a:t>
            </a:r>
            <a:r>
              <a:rPr lang="en-US" dirty="0" err="1" smtClean="0"/>
              <a:t>Sms</a:t>
            </a:r>
            <a:r>
              <a:rPr lang="en-US" dirty="0" smtClean="0"/>
              <a:t> receiver and </a:t>
            </a:r>
            <a:r>
              <a:rPr lang="en-US" dirty="0" err="1" smtClean="0"/>
              <a:t>sms</a:t>
            </a:r>
            <a:r>
              <a:rPr lang="en-US" dirty="0" smtClean="0"/>
              <a:t> sender tested with sending and receiving </a:t>
            </a:r>
            <a:r>
              <a:rPr lang="en-US" dirty="0" err="1" smtClean="0"/>
              <a:t>sms</a:t>
            </a:r>
            <a:r>
              <a:rPr lang="en-US" dirty="0" smtClean="0"/>
              <a:t>.</a:t>
            </a:r>
          </a:p>
          <a:p>
            <a:pPr algn="l" rtl="0">
              <a:buFont typeface="Arial" pitchFamily="34" charset="0"/>
              <a:buChar char="•"/>
            </a:pPr>
            <a:r>
              <a:rPr lang="en-US" dirty="0" smtClean="0"/>
              <a:t> Translation tested with a call to the translating services with some text and a chosen language.</a:t>
            </a:r>
            <a:endParaRPr lang="en-US" dirty="0" smtClean="0"/>
          </a:p>
          <a:p>
            <a:pPr algn="l" rtl="0">
              <a:buFont typeface="Arial" pitchFamily="34" charset="0"/>
              <a:buChar char="•"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xmlns="" val="241301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3284984"/>
            <a:ext cx="8229600" cy="639762"/>
          </a:xfrm>
        </p:spPr>
        <p:txBody>
          <a:bodyPr/>
          <a:lstStyle/>
          <a:p>
            <a:pPr algn="ctr"/>
            <a:r>
              <a:rPr lang="en-US" dirty="0" smtClean="0"/>
              <a:t>Working </a:t>
            </a:r>
            <a:r>
              <a:rPr lang="en-US" dirty="0" smtClean="0"/>
              <a:t>example demonstration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xmlns="" val="20263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Farther development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err="1" smtClean="0"/>
              <a:t>Inegration</a:t>
            </a:r>
            <a:r>
              <a:rPr lang="en-US" dirty="0" smtClean="0"/>
              <a:t> interface with translator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Implement more translators API providers</a:t>
            </a:r>
            <a:endParaRPr lang="en-US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Pull </a:t>
            </a:r>
            <a:r>
              <a:rPr lang="en-US" dirty="0"/>
              <a:t>data </a:t>
            </a:r>
            <a:r>
              <a:rPr lang="en-US" dirty="0" smtClean="0"/>
              <a:t>text from multiple translate services and get the best result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Remember user defined words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Import all SMS messages to the app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Save conversation to SD card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OCR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Upload to </a:t>
            </a:r>
            <a:r>
              <a:rPr lang="en-US" dirty="0" err="1" smtClean="0"/>
              <a:t>google</a:t>
            </a:r>
            <a:r>
              <a:rPr lang="en-US" dirty="0" smtClean="0"/>
              <a:t> play – 3.90$</a:t>
            </a:r>
          </a:p>
          <a:p>
            <a:pPr marL="457200" indent="-457200" algn="l" rtl="0"/>
            <a:endParaRPr lang="en-US" dirty="0" smtClean="0"/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92627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recycle_wd.pn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3246" b="3246"/>
          <a:stretch>
            <a:fillRect/>
          </a:stretch>
        </p:blipFill>
        <p:spPr/>
      </p:pic>
      <p:pic>
        <p:nvPicPr>
          <p:cNvPr id="6" name="Picture 5" descr="flower_button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756592" y="3573016"/>
            <a:ext cx="5574722" cy="3893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3968" y="5157192"/>
            <a:ext cx="3962400" cy="338138"/>
          </a:xfrm>
        </p:spPr>
        <p:txBody>
          <a:bodyPr/>
          <a:lstStyle/>
          <a:p>
            <a:r>
              <a:rPr lang="en-US" dirty="0" smtClean="0"/>
              <a:t>Questions???</a:t>
            </a:r>
            <a:endParaRPr lang="en-US" dirty="0"/>
          </a:p>
        </p:txBody>
      </p:sp>
      <p:pic>
        <p:nvPicPr>
          <p:cNvPr id="7" name="Picture 2" descr="C:\Users\User\Desktop\Raven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779912" y="2132856"/>
            <a:ext cx="1296144" cy="13501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 smtClean="0"/>
              <a:t>Raven </a:t>
            </a:r>
            <a:r>
              <a:rPr lang="en-US" dirty="0" smtClean="0"/>
              <a:t>is an Android application that automatically recognize foreign language written in your income SMS messages and immediately connects to the internet and suggest you the best translation directly to your native language</a:t>
            </a:r>
          </a:p>
        </p:txBody>
      </p:sp>
    </p:spTree>
    <p:extLst>
      <p:ext uri="{BB962C8B-B14F-4D97-AF65-F5344CB8AC3E}">
        <p14:creationId xmlns:p14="http://schemas.microsoft.com/office/powerpoint/2010/main" xmlns="" val="61038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Translations of a variety of languages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Automatically locates your native language from the machine GPS coordinates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User defined words</a:t>
            </a:r>
            <a:endParaRPr lang="he-IL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Vibrate </a:t>
            </a:r>
            <a:r>
              <a:rPr lang="en-US" dirty="0" smtClean="0"/>
              <a:t>and modified rings </a:t>
            </a:r>
            <a:r>
              <a:rPr lang="en-US" dirty="0" smtClean="0"/>
              <a:t>alerts from </a:t>
            </a:r>
            <a:r>
              <a:rPr lang="en-US" dirty="0" err="1" smtClean="0"/>
              <a:t>notifictions</a:t>
            </a:r>
            <a:endParaRPr lang="en-US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Remembers contacts language</a:t>
            </a:r>
          </a:p>
          <a:p>
            <a:pPr algn="l" rtl="0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xmlns="" val="1271946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609600" y="428400"/>
            <a:ext cx="8229600" cy="639762"/>
          </a:xfrm>
        </p:spPr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graphicFrame>
        <p:nvGraphicFramePr>
          <p:cNvPr id="1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93734137"/>
              </p:ext>
            </p:extLst>
          </p:nvPr>
        </p:nvGraphicFramePr>
        <p:xfrm>
          <a:off x="251519" y="1628800"/>
          <a:ext cx="8568954" cy="3507082"/>
        </p:xfrm>
        <a:graphic>
          <a:graphicData uri="http://schemas.openxmlformats.org/drawingml/2006/table">
            <a:tbl>
              <a:tblPr firstRow="1" bandRow="1">
                <a:effectLst/>
                <a:tableStyleId>{F5AB1C69-6EDB-4FF4-983F-18BD219EF322}</a:tableStyleId>
              </a:tblPr>
              <a:tblGrid>
                <a:gridCol w="656326"/>
                <a:gridCol w="2676330"/>
                <a:gridCol w="5236298"/>
              </a:tblGrid>
              <a:tr h="47393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endParaRPr lang="en-US" dirty="0"/>
                    </a:p>
                  </a:txBody>
                  <a:tcPr marT="137160">
                    <a:solidFill>
                      <a:schemeClr val="tx1">
                        <a:lumMod val="50000"/>
                        <a:lumOff val="50000"/>
                        <a:alpha val="8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Requirement</a:t>
                      </a:r>
                      <a:endParaRPr lang="en-US" dirty="0"/>
                    </a:p>
                  </a:txBody>
                  <a:tcPr marT="137160">
                    <a:solidFill>
                      <a:schemeClr val="bg1">
                        <a:lumMod val="75000"/>
                        <a:alpha val="8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 smtClean="0"/>
                        <a:t>Description</a:t>
                      </a:r>
                      <a:endParaRPr lang="en-US" u="sng" dirty="0"/>
                    </a:p>
                  </a:txBody>
                  <a:tcPr marT="137160">
                    <a:solidFill>
                      <a:schemeClr val="bg1">
                        <a:lumMod val="75000"/>
                        <a:alpha val="86000"/>
                      </a:schemeClr>
                    </a:solidFill>
                  </a:tcPr>
                </a:tc>
              </a:tr>
              <a:tr h="7582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marT="137160">
                    <a:solidFill>
                      <a:schemeClr val="bg1">
                        <a:lumMod val="75000"/>
                        <a:alpha val="8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Min Android SDK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Version</a:t>
                      </a:r>
                      <a:endParaRPr lang="en-US" dirty="0"/>
                    </a:p>
                  </a:txBody>
                  <a:tcPr marT="137160">
                    <a:solidFill>
                      <a:schemeClr val="tx2">
                        <a:lumMod val="40000"/>
                        <a:lumOff val="60000"/>
                        <a:alpha val="8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 marT="137160">
                    <a:solidFill>
                      <a:schemeClr val="tx2">
                        <a:lumMod val="40000"/>
                        <a:lumOff val="60000"/>
                        <a:alpha val="86000"/>
                      </a:schemeClr>
                    </a:solidFill>
                  </a:tcPr>
                </a:tc>
              </a:tr>
              <a:tr h="7582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marT="137160">
                    <a:solidFill>
                      <a:schemeClr val="bg1">
                        <a:lumMod val="85000"/>
                        <a:alpha val="8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GPS</a:t>
                      </a:r>
                      <a:endParaRPr lang="en-US" dirty="0"/>
                    </a:p>
                  </a:txBody>
                  <a:tcPr marT="137160">
                    <a:solidFill>
                      <a:schemeClr val="accent3">
                        <a:tint val="40000"/>
                        <a:alpha val="8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Suggest</a:t>
                      </a:r>
                      <a:r>
                        <a:rPr lang="en-US" baseline="0" dirty="0" smtClean="0"/>
                        <a:t> locale language for the user</a:t>
                      </a:r>
                      <a:endParaRPr lang="en-US" dirty="0"/>
                    </a:p>
                  </a:txBody>
                  <a:tcPr marT="137160">
                    <a:solidFill>
                      <a:schemeClr val="accent3">
                        <a:tint val="40000"/>
                        <a:alpha val="86000"/>
                      </a:schemeClr>
                    </a:solidFill>
                  </a:tcPr>
                </a:tc>
              </a:tr>
              <a:tr h="7582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marT="137160">
                    <a:solidFill>
                      <a:schemeClr val="bg1">
                        <a:lumMod val="75000"/>
                        <a:alpha val="8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Internet</a:t>
                      </a:r>
                      <a:r>
                        <a:rPr lang="en-US" baseline="0" dirty="0" smtClean="0"/>
                        <a:t> Connection</a:t>
                      </a:r>
                      <a:endParaRPr lang="en-US" dirty="0"/>
                    </a:p>
                  </a:txBody>
                  <a:tcPr marT="137160">
                    <a:solidFill>
                      <a:schemeClr val="tx2">
                        <a:lumMod val="40000"/>
                        <a:lumOff val="60000"/>
                        <a:alpha val="8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The translation works online</a:t>
                      </a:r>
                      <a:endParaRPr lang="en-US" dirty="0"/>
                    </a:p>
                  </a:txBody>
                  <a:tcPr marT="137160">
                    <a:solidFill>
                      <a:schemeClr val="tx2">
                        <a:lumMod val="40000"/>
                        <a:lumOff val="60000"/>
                        <a:alpha val="86000"/>
                      </a:schemeClr>
                    </a:solidFill>
                  </a:tcPr>
                </a:tc>
              </a:tr>
              <a:tr h="75828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 marT="137160">
                    <a:solidFill>
                      <a:schemeClr val="bg1">
                        <a:lumMod val="85000"/>
                        <a:alpha val="8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SMS</a:t>
                      </a:r>
                      <a:endParaRPr lang="en-US" dirty="0"/>
                    </a:p>
                  </a:txBody>
                  <a:tcPr marT="137160">
                    <a:solidFill>
                      <a:schemeClr val="accent3">
                        <a:tint val="40000"/>
                        <a:alpha val="8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The application</a:t>
                      </a:r>
                      <a:r>
                        <a:rPr lang="en-US" baseline="0" dirty="0" smtClean="0"/>
                        <a:t> translate only incoming\outgoing SMS’s</a:t>
                      </a:r>
                      <a:endParaRPr lang="en-US" dirty="0"/>
                    </a:p>
                  </a:txBody>
                  <a:tcPr marT="137160">
                    <a:solidFill>
                      <a:schemeClr val="accent3">
                        <a:tint val="40000"/>
                        <a:alpha val="86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40982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</a:t>
            </a:r>
            <a:endParaRPr lang="he-I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052736"/>
            <a:ext cx="1579378" cy="2924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63888" y="908720"/>
            <a:ext cx="1591315" cy="29977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292080" y="908720"/>
            <a:ext cx="1656184" cy="294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092280" y="908720"/>
            <a:ext cx="1638182" cy="2912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835696" y="3907704"/>
            <a:ext cx="1659542" cy="2950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1" name="Straight Arrow Connector 10"/>
          <p:cNvCxnSpPr/>
          <p:nvPr/>
        </p:nvCxnSpPr>
        <p:spPr>
          <a:xfrm>
            <a:off x="1187624" y="1556792"/>
            <a:ext cx="2952328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187624" y="2132856"/>
            <a:ext cx="6624736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932040" y="2348880"/>
            <a:ext cx="288032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932040" y="1484784"/>
            <a:ext cx="864096" cy="0"/>
          </a:xfrm>
          <a:prstGeom prst="straightConnector1">
            <a:avLst/>
          </a:prstGeom>
          <a:ln w="3810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251520" y="3861048"/>
            <a:ext cx="2304256" cy="1080120"/>
          </a:xfrm>
          <a:prstGeom prst="straightConnector1">
            <a:avLst/>
          </a:prstGeom>
          <a:ln w="3810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364088" y="3907704"/>
            <a:ext cx="1659542" cy="2950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26" name="Straight Arrow Connector 25"/>
          <p:cNvCxnSpPr/>
          <p:nvPr/>
        </p:nvCxnSpPr>
        <p:spPr>
          <a:xfrm flipV="1">
            <a:off x="6228184" y="3501008"/>
            <a:ext cx="1296144" cy="1296144"/>
          </a:xfrm>
          <a:prstGeom prst="straightConnector1">
            <a:avLst/>
          </a:prstGeom>
          <a:ln w="3810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U-Turn Arrow 28"/>
          <p:cNvSpPr/>
          <p:nvPr/>
        </p:nvSpPr>
        <p:spPr>
          <a:xfrm>
            <a:off x="8388424" y="3068960"/>
            <a:ext cx="216024" cy="504056"/>
          </a:xfrm>
          <a:prstGeom prst="utur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308304" y="3850569"/>
            <a:ext cx="1691680" cy="3007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31" name="Straight Arrow Connector 30"/>
          <p:cNvCxnSpPr/>
          <p:nvPr/>
        </p:nvCxnSpPr>
        <p:spPr>
          <a:xfrm flipV="1">
            <a:off x="7884368" y="3212976"/>
            <a:ext cx="0" cy="201622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Base Design</a:t>
            </a:r>
            <a:endParaRPr lang="he-IL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95538" y="1412776"/>
          <a:ext cx="8496942" cy="74168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416157"/>
                <a:gridCol w="1416157"/>
                <a:gridCol w="1416157"/>
                <a:gridCol w="1416157"/>
                <a:gridCol w="1416157"/>
                <a:gridCol w="1416157"/>
              </a:tblGrid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translate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language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type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phone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name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id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integer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string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string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string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string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integer</a:t>
                      </a:r>
                      <a:endParaRPr lang="he-I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51519" y="2852936"/>
          <a:ext cx="8640961" cy="101092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080120"/>
                <a:gridCol w="1043229"/>
                <a:gridCol w="936357"/>
                <a:gridCol w="1476710"/>
                <a:gridCol w="1368230"/>
                <a:gridCol w="792305"/>
                <a:gridCol w="900490"/>
                <a:gridCol w="1043520"/>
              </a:tblGrid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time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sent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read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Received or sent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Translated txt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txt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phone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Id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string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integer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integer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integer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string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string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string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integer</a:t>
                      </a:r>
                      <a:endParaRPr lang="he-I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51520" y="4797152"/>
          <a:ext cx="8640960" cy="74168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4320480"/>
                <a:gridCol w="4320480"/>
              </a:tblGrid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value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key</a:t>
                      </a:r>
                      <a:endParaRPr lang="he-I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integer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smtClean="0"/>
                        <a:t>string</a:t>
                      </a:r>
                      <a:endParaRPr lang="he-I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4644008" y="908720"/>
            <a:ext cx="1944216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Contacts</a:t>
            </a:r>
            <a:endParaRPr lang="he-IL" dirty="0"/>
          </a:p>
        </p:txBody>
      </p:sp>
      <p:sp>
        <p:nvSpPr>
          <p:cNvPr id="9" name="Rectangle 8"/>
          <p:cNvSpPr/>
          <p:nvPr/>
        </p:nvSpPr>
        <p:spPr>
          <a:xfrm>
            <a:off x="4644008" y="2420888"/>
            <a:ext cx="1944216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Messages</a:t>
            </a:r>
            <a:endParaRPr lang="he-IL" dirty="0"/>
          </a:p>
        </p:txBody>
      </p:sp>
      <p:sp>
        <p:nvSpPr>
          <p:cNvPr id="10" name="Rectangle 9"/>
          <p:cNvSpPr/>
          <p:nvPr/>
        </p:nvSpPr>
        <p:spPr>
          <a:xfrm>
            <a:off x="4572000" y="4365104"/>
            <a:ext cx="1944216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Flags</a:t>
            </a:r>
            <a:endParaRPr lang="he-IL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Design</a:t>
            </a:r>
            <a:endParaRPr lang="he-IL" dirty="0"/>
          </a:p>
        </p:txBody>
      </p:sp>
      <p:sp>
        <p:nvSpPr>
          <p:cNvPr id="10" name="Rectangle 9"/>
          <p:cNvSpPr/>
          <p:nvPr/>
        </p:nvSpPr>
        <p:spPr>
          <a:xfrm>
            <a:off x="251520" y="980728"/>
            <a:ext cx="2088232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smtClean="0"/>
              <a:t>Chat Activity</a:t>
            </a:r>
          </a:p>
          <a:p>
            <a:pPr algn="ctr"/>
            <a:r>
              <a:rPr lang="en-US" dirty="0" smtClean="0"/>
              <a:t>(represent the chat with contact)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804248" y="4005064"/>
            <a:ext cx="2088232" cy="1512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smtClean="0"/>
              <a:t>New Message Activity</a:t>
            </a:r>
          </a:p>
          <a:p>
            <a:pPr algn="ctr"/>
            <a:r>
              <a:rPr lang="en-US" dirty="0" smtClean="0"/>
              <a:t>(write a new message to chosen contact)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04248" y="2420888"/>
            <a:ext cx="2088232" cy="1224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smtClean="0"/>
              <a:t>History Activity</a:t>
            </a:r>
          </a:p>
          <a:p>
            <a:pPr algn="ctr"/>
            <a:r>
              <a:rPr lang="en-US" dirty="0" smtClean="0"/>
              <a:t>(show all the last messages from all contacts)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51520" y="4221088"/>
            <a:ext cx="2088232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smtClean="0"/>
              <a:t>Global Settings Activity</a:t>
            </a:r>
          </a:p>
          <a:p>
            <a:pPr algn="ctr"/>
            <a:r>
              <a:rPr lang="en-US" dirty="0" smtClean="0"/>
              <a:t>(choose your own language)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804248" y="908720"/>
            <a:ext cx="2088232" cy="1224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smtClean="0"/>
              <a:t>Contacts Activity</a:t>
            </a:r>
          </a:p>
          <a:p>
            <a:pPr algn="ctr"/>
            <a:r>
              <a:rPr lang="en-US" dirty="0" smtClean="0"/>
              <a:t>(to show all the contacts in the phone)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51520" y="2132856"/>
            <a:ext cx="2088232" cy="18722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smtClean="0"/>
              <a:t>User Settings Activity</a:t>
            </a:r>
          </a:p>
          <a:p>
            <a:pPr algn="ctr"/>
            <a:r>
              <a:rPr lang="en-US" dirty="0" smtClean="0"/>
              <a:t> (to choose the language to translate for specific contact)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563888" y="2420888"/>
            <a:ext cx="2088232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err="1" smtClean="0"/>
              <a:t>RavenDAL</a:t>
            </a:r>
            <a:endParaRPr lang="en-US" dirty="0" smtClean="0"/>
          </a:p>
          <a:p>
            <a:pPr algn="ctr"/>
            <a:r>
              <a:rPr lang="en-US" dirty="0" smtClean="0"/>
              <a:t>(DB handler)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563888" y="1052736"/>
            <a:ext cx="2088232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err="1" smtClean="0"/>
              <a:t>RavenDB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dirty="0" err="1" smtClean="0"/>
              <a:t>sql</a:t>
            </a:r>
            <a:r>
              <a:rPr lang="en-US" dirty="0" smtClean="0"/>
              <a:t> queries)</a:t>
            </a:r>
          </a:p>
        </p:txBody>
      </p:sp>
      <p:cxnSp>
        <p:nvCxnSpPr>
          <p:cNvPr id="19" name="Straight Arrow Connector 18"/>
          <p:cNvCxnSpPr>
            <a:stCxn id="16" idx="0"/>
            <a:endCxn id="17" idx="2"/>
          </p:cNvCxnSpPr>
          <p:nvPr/>
        </p:nvCxnSpPr>
        <p:spPr>
          <a:xfrm flipV="1">
            <a:off x="4608004" y="1772816"/>
            <a:ext cx="0" cy="64807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580112" y="3212976"/>
            <a:ext cx="1224136" cy="936104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16" idx="3"/>
          </p:cNvCxnSpPr>
          <p:nvPr/>
        </p:nvCxnSpPr>
        <p:spPr>
          <a:xfrm flipH="1" flipV="1">
            <a:off x="5652120" y="2816932"/>
            <a:ext cx="1152128" cy="36004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652120" y="1844824"/>
            <a:ext cx="1224136" cy="864096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3" idx="3"/>
          </p:cNvCxnSpPr>
          <p:nvPr/>
        </p:nvCxnSpPr>
        <p:spPr>
          <a:xfrm flipV="1">
            <a:off x="2339752" y="3140968"/>
            <a:ext cx="1296144" cy="172819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5" idx="3"/>
            <a:endCxn id="16" idx="1"/>
          </p:cNvCxnSpPr>
          <p:nvPr/>
        </p:nvCxnSpPr>
        <p:spPr>
          <a:xfrm flipV="1">
            <a:off x="2339752" y="2816932"/>
            <a:ext cx="1224136" cy="25202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267744" y="1628800"/>
            <a:ext cx="1296144" cy="864096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3203848" y="3789040"/>
            <a:ext cx="2088232" cy="1224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err="1" smtClean="0"/>
              <a:t>SMSReceiver</a:t>
            </a:r>
            <a:endParaRPr lang="en-US" dirty="0" smtClean="0"/>
          </a:p>
          <a:p>
            <a:pPr algn="ctr"/>
            <a:r>
              <a:rPr lang="en-US" dirty="0" smtClean="0"/>
              <a:t>(Broadcast Receiver to receive the </a:t>
            </a:r>
            <a:r>
              <a:rPr lang="en-US" dirty="0" err="1" smtClean="0"/>
              <a:t>sms</a:t>
            </a:r>
            <a:r>
              <a:rPr lang="en-US" dirty="0" smtClean="0"/>
              <a:t>)</a:t>
            </a:r>
          </a:p>
        </p:txBody>
      </p:sp>
      <p:sp>
        <p:nvSpPr>
          <p:cNvPr id="41" name="Rectangle 40"/>
          <p:cNvSpPr/>
          <p:nvPr/>
        </p:nvSpPr>
        <p:spPr>
          <a:xfrm>
            <a:off x="2339752" y="5517232"/>
            <a:ext cx="3384376" cy="1340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err="1" smtClean="0"/>
              <a:t>ContactObserverService</a:t>
            </a:r>
            <a:endParaRPr lang="en-US" dirty="0" smtClean="0"/>
          </a:p>
          <a:p>
            <a:pPr algn="ctr"/>
            <a:r>
              <a:rPr lang="en-US" dirty="0" smtClean="0"/>
              <a:t>(Singleton Service on another </a:t>
            </a:r>
            <a:r>
              <a:rPr lang="en-US" dirty="0" err="1" smtClean="0"/>
              <a:t>proccess</a:t>
            </a:r>
            <a:r>
              <a:rPr lang="en-US" dirty="0" smtClean="0"/>
              <a:t> to update contacts list)</a:t>
            </a:r>
          </a:p>
        </p:txBody>
      </p:sp>
      <p:cxnSp>
        <p:nvCxnSpPr>
          <p:cNvPr id="42" name="Straight Arrow Connector 41"/>
          <p:cNvCxnSpPr/>
          <p:nvPr/>
        </p:nvCxnSpPr>
        <p:spPr>
          <a:xfrm flipH="1" flipV="1">
            <a:off x="5508104" y="3212976"/>
            <a:ext cx="72008" cy="2304256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4139952" y="3140968"/>
            <a:ext cx="0" cy="64807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609600" y="428400"/>
            <a:ext cx="8229600" cy="639762"/>
          </a:xfrm>
        </p:spPr>
        <p:txBody>
          <a:bodyPr/>
          <a:lstStyle/>
          <a:p>
            <a:r>
              <a:rPr lang="en-US" dirty="0" smtClean="0"/>
              <a:t>Translator Design</a:t>
            </a:r>
            <a:endParaRPr lang="he-IL" dirty="0"/>
          </a:p>
        </p:txBody>
      </p:sp>
      <p:sp>
        <p:nvSpPr>
          <p:cNvPr id="26" name="Rectangle 25"/>
          <p:cNvSpPr/>
          <p:nvPr/>
        </p:nvSpPr>
        <p:spPr>
          <a:xfrm>
            <a:off x="3635896" y="1124744"/>
            <a:ext cx="2088232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smtClean="0"/>
              <a:t>Translator</a:t>
            </a:r>
          </a:p>
          <a:p>
            <a:pPr algn="ctr"/>
            <a:r>
              <a:rPr lang="en-US" dirty="0" smtClean="0"/>
              <a:t>(Factory Method)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860032" y="2276872"/>
            <a:ext cx="208823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err="1" smtClean="0"/>
              <a:t>Yandex</a:t>
            </a:r>
            <a:endParaRPr lang="en-US" dirty="0" smtClean="0"/>
          </a:p>
        </p:txBody>
      </p:sp>
      <p:sp>
        <p:nvSpPr>
          <p:cNvPr id="29" name="Rectangle 28"/>
          <p:cNvSpPr/>
          <p:nvPr/>
        </p:nvSpPr>
        <p:spPr>
          <a:xfrm>
            <a:off x="7092280" y="2276872"/>
            <a:ext cx="172819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err="1" smtClean="0"/>
              <a:t>MyMemory</a:t>
            </a:r>
            <a:endParaRPr lang="en-US" dirty="0" smtClean="0"/>
          </a:p>
        </p:txBody>
      </p:sp>
      <p:sp>
        <p:nvSpPr>
          <p:cNvPr id="31" name="Rectangle 30"/>
          <p:cNvSpPr/>
          <p:nvPr/>
        </p:nvSpPr>
        <p:spPr>
          <a:xfrm>
            <a:off x="395536" y="2276872"/>
            <a:ext cx="208823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smtClean="0"/>
              <a:t>Bing</a:t>
            </a:r>
          </a:p>
        </p:txBody>
      </p:sp>
      <p:sp>
        <p:nvSpPr>
          <p:cNvPr id="41" name="Rectangle 40"/>
          <p:cNvSpPr/>
          <p:nvPr/>
        </p:nvSpPr>
        <p:spPr>
          <a:xfrm>
            <a:off x="2627784" y="2276872"/>
            <a:ext cx="2088232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smtClean="0"/>
              <a:t>Google</a:t>
            </a:r>
          </a:p>
        </p:txBody>
      </p:sp>
      <p:cxnSp>
        <p:nvCxnSpPr>
          <p:cNvPr id="44" name="Straight Arrow Connector 43"/>
          <p:cNvCxnSpPr>
            <a:endCxn id="26" idx="3"/>
          </p:cNvCxnSpPr>
          <p:nvPr/>
        </p:nvCxnSpPr>
        <p:spPr>
          <a:xfrm flipH="1" flipV="1">
            <a:off x="5724128" y="1556792"/>
            <a:ext cx="1800200" cy="72008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endCxn id="26" idx="1"/>
          </p:cNvCxnSpPr>
          <p:nvPr/>
        </p:nvCxnSpPr>
        <p:spPr>
          <a:xfrm flipV="1">
            <a:off x="2051720" y="1556792"/>
            <a:ext cx="1584176" cy="7920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652120" y="1916832"/>
            <a:ext cx="612068" cy="36004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V="1">
            <a:off x="4139952" y="1988840"/>
            <a:ext cx="288032" cy="28803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3563888" y="3933056"/>
            <a:ext cx="2088232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ctr"/>
            <a:r>
              <a:rPr lang="en-US" dirty="0" smtClean="0"/>
              <a:t>Raven</a:t>
            </a:r>
          </a:p>
          <a:p>
            <a:pPr algn="ctr"/>
            <a:r>
              <a:rPr lang="en-US" dirty="0" smtClean="0"/>
              <a:t>(Translator Selector)</a:t>
            </a:r>
          </a:p>
        </p:txBody>
      </p:sp>
      <p:cxnSp>
        <p:nvCxnSpPr>
          <p:cNvPr id="66" name="Straight Arrow Connector 65"/>
          <p:cNvCxnSpPr/>
          <p:nvPr/>
        </p:nvCxnSpPr>
        <p:spPr>
          <a:xfrm flipV="1">
            <a:off x="5652120" y="2636912"/>
            <a:ext cx="1800200" cy="1296144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V="1">
            <a:off x="5004048" y="2564904"/>
            <a:ext cx="504056" cy="136815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H="1" flipV="1">
            <a:off x="4139952" y="2636912"/>
            <a:ext cx="144016" cy="136815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H="1" flipV="1">
            <a:off x="1907704" y="2636912"/>
            <a:ext cx="1728192" cy="136815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err="1" smtClean="0"/>
              <a:t>SmsManager</a:t>
            </a:r>
            <a:endParaRPr lang="en-US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HTTP calls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REST API</a:t>
            </a:r>
            <a:endParaRPr lang="en-US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Provider</a:t>
            </a:r>
            <a:endParaRPr lang="he-IL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Services</a:t>
            </a:r>
            <a:endParaRPr lang="he-IL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GPS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err="1" smtClean="0"/>
              <a:t>Sqlite</a:t>
            </a:r>
            <a:endParaRPr lang="he-IL" dirty="0" smtClean="0"/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dirty="0" smtClean="0"/>
              <a:t>Asynchronies tasks</a:t>
            </a:r>
          </a:p>
          <a:p>
            <a:pPr algn="l" rtl="0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xmlns="" val="424361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erMedia.com Earth Flower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rganic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Perpetua" pitchFamily="18" charset="0"/>
            <a:ea typeface="+mj-ea"/>
            <a:cs typeface="+mj-c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5058B8F9-E30F-4801-8C2F-8CE4BF5998C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Earth flower presentation</Template>
  <TotalTime>250</TotalTime>
  <Words>380</Words>
  <Application>Microsoft Office PowerPoint</Application>
  <PresentationFormat>On-screen Show (4:3)</PresentationFormat>
  <Paragraphs>118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Segoe UI</vt:lpstr>
      <vt:lpstr>Calibri</vt:lpstr>
      <vt:lpstr>PresenterMedia.com Earth Flower</vt:lpstr>
      <vt:lpstr>Raven - Android SMS Translator</vt:lpstr>
      <vt:lpstr>Summary</vt:lpstr>
      <vt:lpstr>Features</vt:lpstr>
      <vt:lpstr>Requirements</vt:lpstr>
      <vt:lpstr>Screens</vt:lpstr>
      <vt:lpstr>Data Base Design</vt:lpstr>
      <vt:lpstr>Application Design</vt:lpstr>
      <vt:lpstr>Translator Design</vt:lpstr>
      <vt:lpstr>Usage</vt:lpstr>
      <vt:lpstr>Tests</vt:lpstr>
      <vt:lpstr>Working example demonstration</vt:lpstr>
      <vt:lpstr>Farther development</vt:lpstr>
      <vt:lpstr>Questions???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Earth in Yellow Flower</dc:title>
  <dc:creator>Eran Naor</dc:creator>
  <cp:keywords/>
  <cp:lastModifiedBy>User</cp:lastModifiedBy>
  <cp:revision>36</cp:revision>
  <dcterms:created xsi:type="dcterms:W3CDTF">2014-06-20T15:08:19Z</dcterms:created>
  <dcterms:modified xsi:type="dcterms:W3CDTF">2014-07-03T14:25:48Z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TC018572819991</vt:lpwstr>
  </property>
</Properties>
</file>

<file path=docProps/thumbnail.jpeg>
</file>